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5"/>
  </p:notesMasterIdLst>
  <p:sldIdLst>
    <p:sldId id="300" r:id="rId3"/>
    <p:sldId id="323" r:id="rId4"/>
    <p:sldId id="302" r:id="rId5"/>
    <p:sldId id="259" r:id="rId6"/>
    <p:sldId id="303" r:id="rId7"/>
    <p:sldId id="304" r:id="rId8"/>
    <p:sldId id="352" r:id="rId9"/>
    <p:sldId id="305" r:id="rId10"/>
    <p:sldId id="320" r:id="rId11"/>
    <p:sldId id="322" r:id="rId12"/>
    <p:sldId id="321" r:id="rId13"/>
    <p:sldId id="317" r:id="rId14"/>
    <p:sldId id="316" r:id="rId15"/>
    <p:sldId id="319" r:id="rId16"/>
    <p:sldId id="331" r:id="rId17"/>
    <p:sldId id="333" r:id="rId18"/>
    <p:sldId id="334" r:id="rId19"/>
    <p:sldId id="336" r:id="rId20"/>
    <p:sldId id="351" r:id="rId21"/>
    <p:sldId id="353" r:id="rId22"/>
    <p:sldId id="318"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75B75-0193-4C7A-A812-F8F408675715}" v="2" dt="2018-04-23T22:19:17.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4275" autoAdjust="0"/>
  </p:normalViewPr>
  <p:slideViewPr>
    <p:cSldViewPr snapToGrid="0">
      <p:cViewPr varScale="1">
        <p:scale>
          <a:sx n="91" d="100"/>
          <a:sy n="91" d="100"/>
        </p:scale>
        <p:origin x="642" y="48"/>
      </p:cViewPr>
      <p:guideLst/>
    </p:cSldViewPr>
  </p:slideViewPr>
  <p:notesTextViewPr>
    <p:cViewPr>
      <p:scale>
        <a:sx n="1" d="1"/>
        <a:sy n="1" d="1"/>
      </p:scale>
      <p:origin x="0" y="-132"/>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12/10/2019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2019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the Azure service you selected for ingest of telemetry data from the smart meters in mind, diagram how Fabrikam should handle the following three flows related to the provisioning of new smart meters at a customer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device identity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registered in IoT Hub identity registry, and set to disabled.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 metadata (model, supported commands, etc.) should be captured in a separate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Install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installed, powered up, and connected to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Activate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set to enabled to allow connection.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Metadata is updated to reflect customer and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 5 minute 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Databricks File System (DBFS) if the storage account is mounted in Azure Databricks or use a wasbs path to access the files in blob storage from Databricks, or HiveQL on HDInsight, Spark SQL on HDInsight, or Azure SQL Data Warehouse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Fabrikam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MQTT, AMQP, or HTTPS 1.1 Polling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 are considering an out-of-the-box time series database solution. Are there options for this on Azure?</a:t>
            </a:r>
          </a:p>
          <a:p>
            <a:r>
              <a:rPr lang="en-US" sz="1200" kern="1200" dirty="0">
                <a:solidFill>
                  <a:schemeClr val="tx1"/>
                </a:solidFill>
                <a:effectLst/>
                <a:latin typeface="+mn-lt"/>
                <a:ea typeface="+mn-ea"/>
                <a:cs typeface="+mn-cs"/>
              </a:rPr>
              <a:t>There are two primary options you can select, depending on the level of flexibility you desire. The first option is a hosted Azure service that does not require any software installation or server management, called Time Series Insights. It is built to ingest massive amounts of time series data, specifically IoT devices. You can use it to quickly create filters, build reports, and also import from more than one source so you can compare the data in one location.</a:t>
            </a:r>
            <a:endParaRPr lang="en-US" dirty="0">
              <a:effectLst/>
            </a:endParaRPr>
          </a:p>
          <a:p>
            <a:r>
              <a:rPr lang="en-US" sz="1200" kern="1200" dirty="0">
                <a:solidFill>
                  <a:schemeClr val="tx1"/>
                </a:solidFill>
                <a:effectLst/>
                <a:latin typeface="+mn-lt"/>
                <a:ea typeface="+mn-ea"/>
                <a:cs typeface="+mn-cs"/>
              </a:rPr>
              <a:t>Another option for hosting a times series database in Azure is Open TSDB, which leverages HBase, and is supported as a service that is a part of Azure HDInsight.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Solution Accelerators – do these offer a good starting point for us?</a:t>
            </a:r>
          </a:p>
          <a:p>
            <a:pPr marL="171450" indent="-171450">
              <a:buFont typeface="Arial" panose="020B0604020202020204" pitchFamily="34" charset="0"/>
              <a:buChar char="•"/>
            </a:pPr>
            <a:r>
              <a:rPr lang="en-US" dirty="0"/>
              <a:t>Azure IoT Solution Accelerators offer preconfigured solutions that automate the provisioning and configuration of scenario oriented solutions that leverage a combination of Azure services. </a:t>
            </a:r>
          </a:p>
          <a:p>
            <a:pPr marL="171450" indent="-171450">
              <a:buFont typeface="Arial" panose="020B0604020202020204" pitchFamily="34" charset="0"/>
              <a:buChar char="•"/>
            </a:pPr>
            <a:r>
              <a:rPr lang="en-US" dirty="0"/>
              <a:t>The idea is that a customer can take the preconfigured solution deployed by one of the Azure IoT Solution Accelerators and customize it to meet their particular needs. </a:t>
            </a:r>
          </a:p>
          <a:p>
            <a:pPr marL="171450" indent="-171450">
              <a:buFont typeface="Arial" panose="020B0604020202020204" pitchFamily="34" charset="0"/>
              <a:buChar char="•"/>
            </a:pPr>
            <a:r>
              <a:rPr lang="en-US" dirty="0"/>
              <a:t>The Remote Monitoring IoT Solution Accelerator provides a solution that is reasonably close to the needs of Fabrikam albeit some additional work is needed to handle the cold path processing, to leverage Spark, or to use Azure SQL Data Warehouse.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common for companies to install their IoT devices behind a firewall within private, isolated networks. Oftentimes, the firewalls that are installed on the edge of the network are configured to block incoming communications, including the type used to send commands to the devices over the internet. Since one of the solution requirements is to enable cloud-to-device communication, we need a secure, firewall-friendly way to communicate between these isolated networks and the public internet.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Azure IoT Hub Device Streams allow us to use the outbound connection that is already established for the devices to communicate with IoT Hub, and enable that connection to also receive inbound connections from the cloud to these devices. In this way, IoT Hub acts as a proxy between the devices and external services that are otherwise blocked from direct communications through the firewall. With Device Streams, only the outbound port 443 is used. You do not need to open any inbound ports on the device or its network. To ensure secure communication between devices and services, or applications, IoT Hub Device Streams enforces authentication by requiring the devices and services communicating with them to authenticate using their IoT Hub credentials. All traffic sent over a device stream is always encrypted using TLS, regardless of whether the application sending communication encrypts its messages. Another benefit to using Device Streams is that the streams are fully compatible with the TCP/IP stack. This makes it easy to integrate into proprietary device applications or off-the-shelf TCP/IP applications such as SSH/RDP, web, file transfer,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Device Stream workflow is as follows: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 The device and external service both authenticate with IoT Hub. IoT Hub then provides both the device and service with an authentication token to a streaming endpoint.</a:t>
            </a:r>
          </a:p>
          <a:p>
            <a:r>
              <a:rPr lang="en-US" sz="1200" b="0" kern="1200" dirty="0">
                <a:solidFill>
                  <a:schemeClr val="tx1"/>
                </a:solidFill>
                <a:effectLst/>
                <a:latin typeface="+mn-lt"/>
                <a:ea typeface="+mn-ea"/>
                <a:cs typeface="+mn-cs"/>
              </a:rPr>
              <a:t>   - The device and service create WebSocket clients using the authentication token. Reliability and ordering of messages on par with TCP. All communications encrypted over WebSocket's TLS channel.</a:t>
            </a:r>
          </a:p>
          <a:p>
            <a:r>
              <a:rPr lang="en-US" sz="1200" b="0" kern="1200" dirty="0">
                <a:solidFill>
                  <a:schemeClr val="tx1"/>
                </a:solidFill>
                <a:effectLst/>
                <a:latin typeface="+mn-lt"/>
                <a:ea typeface="+mn-ea"/>
                <a:cs typeface="+mn-cs"/>
              </a:rPr>
              <a:t>   - The service initially connects to the device by name, not IP.</a:t>
            </a:r>
          </a:p>
          <a:p>
            <a:r>
              <a:rPr lang="en-US" sz="1200" b="0" kern="1200" dirty="0">
                <a:solidFill>
                  <a:schemeClr val="tx1"/>
                </a:solidFill>
                <a:effectLst/>
                <a:latin typeface="+mn-lt"/>
                <a:ea typeface="+mn-ea"/>
                <a:cs typeface="+mn-cs"/>
              </a:rPr>
              <a:t>   - The device can decide whether to accept the connection.</a:t>
            </a:r>
          </a:p>
          <a:p>
            <a:r>
              <a:rPr lang="en-US" sz="1200" b="0" kern="1200" dirty="0">
                <a:solidFill>
                  <a:schemeClr val="tx1"/>
                </a:solidFill>
                <a:effectLst/>
                <a:latin typeface="+mn-lt"/>
                <a:ea typeface="+mn-ea"/>
                <a:cs typeface="+mn-cs"/>
              </a:rPr>
              <a:t>   - The service is notified of the result of device accepting the stream and proceeds to create its own WebSocket client to the streaming endpoint. Similarly, it receives the streaming endpoint URL and authentication information from IoT Hub.</a:t>
            </a:r>
          </a:p>
          <a:p>
            <a:r>
              <a:rPr lang="en-US" sz="1200" b="0" kern="1200" dirty="0">
                <a:solidFill>
                  <a:schemeClr val="tx1"/>
                </a:solidFill>
                <a:effectLst/>
                <a:latin typeface="+mn-lt"/>
                <a:ea typeface="+mn-ea"/>
                <a:cs typeface="+mn-cs"/>
              </a:rPr>
              <a:t>   - This workflow happens transparently, reducing or eliminating additional code on both the device and service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652019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12/10/2019 6:09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We are considering an out-of-the-box time series database solution. Are there options for this on Azure?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Solution Accelerators – do these offer a good starting point for us?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2963791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52030"/>
          </a:xfrm>
        </p:spPr>
        <p:txBody>
          <a:bodyPr>
            <a:no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19.svg"/><Relationship Id="rId11" Type="http://schemas.openxmlformats.org/officeDocument/2006/relationships/image" Target="../media/image12.png"/><Relationship Id="rId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Preferred target audience" title="Preferred target audienc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preferred solution, displaying smart meter telemetry being ingested into IoT Hub, then processed via Stream Analytics into hot and cold paths." title="Preferred solution">
            <a:extLst>
              <a:ext uri="{FF2B5EF4-FFF2-40B4-BE49-F238E27FC236}">
                <a16:creationId xmlns:a16="http://schemas.microsoft.com/office/drawing/2014/main" id="{FB8C39AA-8866-4F4C-9761-77398C804A5D}"/>
              </a:ext>
            </a:extLst>
          </p:cNvPr>
          <p:cNvPicPr>
            <a:picLocks noChangeAspect="1"/>
          </p:cNvPicPr>
          <p:nvPr/>
        </p:nvPicPr>
        <p:blipFill>
          <a:blip r:embed="rId3"/>
          <a:stretch>
            <a:fillRect/>
          </a:stretch>
        </p:blipFill>
        <p:spPr>
          <a:xfrm>
            <a:off x="1179787" y="1046600"/>
            <a:ext cx="9832423" cy="566446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42601"/>
            <a:ext cx="7058316" cy="945832"/>
          </a:xfrm>
        </p:spPr>
        <p:txBody>
          <a:bodyPr>
            <a:noAutofit/>
          </a:bodyPr>
          <a:lstStyle/>
          <a:p>
            <a:pPr marL="0" indent="0">
              <a:buNone/>
            </a:pPr>
            <a:r>
              <a:rPr lang="en-US" sz="3600" dirty="0">
                <a:solidFill>
                  <a:schemeClr val="tx1"/>
                </a:solidFill>
                <a:latin typeface="+mj-lt"/>
              </a:rPr>
              <a:t>Device to cloud </a:t>
            </a:r>
            <a:r>
              <a:rPr lang="en-US" sz="3600" dirty="0">
                <a:solidFill>
                  <a:schemeClr val="tx1"/>
                </a:solidFill>
              </a:rPr>
              <a:t>c</a:t>
            </a:r>
            <a:r>
              <a:rPr lang="en-US" sz="3600" dirty="0">
                <a:solidFill>
                  <a:schemeClr val="tx1"/>
                </a:solidFill>
                <a:latin typeface="+mj-lt"/>
              </a:rPr>
              <a:t>ommunication</a:t>
            </a:r>
          </a:p>
        </p:txBody>
      </p:sp>
      <p:grpSp>
        <p:nvGrpSpPr>
          <p:cNvPr id="4" name="Group 3" descr="The Device to Cloud Communication Preferred solution starts with Smart meters. Messages are sent to an Azure IoT Hub via: HTTPS, POST, AMQP, AMQP over WebSockets, and MQTT, at the rate of 3,333 messages per second." title="Device to Cloud Communication Preferred solution">
            <a:extLst>
              <a:ext uri="{FF2B5EF4-FFF2-40B4-BE49-F238E27FC236}">
                <a16:creationId xmlns:a16="http://schemas.microsoft.com/office/drawing/2014/main" id="{8FB1150B-B3A6-4E10-8933-EEDBF49128F0}"/>
              </a:ext>
            </a:extLst>
          </p:cNvPr>
          <p:cNvGrpSpPr/>
          <p:nvPr/>
        </p:nvGrpSpPr>
        <p:grpSpPr>
          <a:xfrm>
            <a:off x="2253235" y="2135025"/>
            <a:ext cx="7076094" cy="4075276"/>
            <a:chOff x="2253235" y="2135025"/>
            <a:chExt cx="7076094" cy="4075276"/>
          </a:xfrm>
        </p:grpSpPr>
        <p:sp>
          <p:nvSpPr>
            <p:cNvPr id="15" name="TextBox 14">
              <a:extLst>
                <a:ext uri="{FF2B5EF4-FFF2-40B4-BE49-F238E27FC236}">
                  <a16:creationId xmlns:a16="http://schemas.microsoft.com/office/drawing/2014/main" id="{D04D8CF1-5197-4298-9E59-8E78BD2D3344}"/>
                </a:ext>
              </a:extLst>
            </p:cNvPr>
            <p:cNvSpPr txBox="1"/>
            <p:nvPr/>
          </p:nvSpPr>
          <p:spPr>
            <a:xfrm>
              <a:off x="4022826" y="4490578"/>
              <a:ext cx="274320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3,333 messages/second</a:t>
              </a:r>
            </a:p>
          </p:txBody>
        </p:sp>
        <p:sp>
          <p:nvSpPr>
            <p:cNvPr id="12" name="TextBox 11">
              <a:extLst>
                <a:ext uri="{FF2B5EF4-FFF2-40B4-BE49-F238E27FC236}">
                  <a16:creationId xmlns:a16="http://schemas.microsoft.com/office/drawing/2014/main" id="{EA8C6786-CBB7-4593-A6F8-9249E2992CB8}"/>
                </a:ext>
              </a:extLst>
            </p:cNvPr>
            <p:cNvSpPr txBox="1"/>
            <p:nvPr/>
          </p:nvSpPr>
          <p:spPr>
            <a:xfrm>
              <a:off x="7250208" y="5283894"/>
              <a:ext cx="1957715"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IoT Hub</a:t>
              </a:r>
            </a:p>
            <a:p>
              <a:pPr>
                <a:lnSpc>
                  <a:spcPct val="90000"/>
                </a:lnSpc>
                <a:spcAft>
                  <a:spcPts val="600"/>
                </a:spcAft>
              </a:pPr>
              <a:r>
                <a:rPr lang="en-US" sz="2000" dirty="0">
                  <a:gradFill>
                    <a:gsLst>
                      <a:gs pos="2917">
                        <a:schemeClr val="tx1"/>
                      </a:gs>
                      <a:gs pos="30000">
                        <a:schemeClr val="tx1"/>
                      </a:gs>
                    </a:gsLst>
                    <a:lin ang="5400000" scaled="0"/>
                  </a:gradFill>
                </a:rPr>
                <a:t>at S3 scale</a:t>
              </a:r>
            </a:p>
          </p:txBody>
        </p:sp>
        <p:sp>
          <p:nvSpPr>
            <p:cNvPr id="13" name="TextBox 12">
              <a:extLst>
                <a:ext uri="{FF2B5EF4-FFF2-40B4-BE49-F238E27FC236}">
                  <a16:creationId xmlns:a16="http://schemas.microsoft.com/office/drawing/2014/main" id="{B1AD4D22-8498-42F7-94CF-EEF523EC9709}"/>
                </a:ext>
              </a:extLst>
            </p:cNvPr>
            <p:cNvSpPr txBox="1"/>
            <p:nvPr/>
          </p:nvSpPr>
          <p:spPr>
            <a:xfrm>
              <a:off x="2253235" y="528389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5" name="Picture 4" descr="&quot;&quot;" title="&quot;&quot;">
              <a:extLst>
                <a:ext uri="{FF2B5EF4-FFF2-40B4-BE49-F238E27FC236}">
                  <a16:creationId xmlns:a16="http://schemas.microsoft.com/office/drawing/2014/main" id="{93BF26CE-6176-4852-B8EF-F03C273B1805}"/>
                </a:ext>
              </a:extLst>
            </p:cNvPr>
            <p:cNvPicPr>
              <a:picLocks noChangeAspect="1"/>
            </p:cNvPicPr>
            <p:nvPr/>
          </p:nvPicPr>
          <p:blipFill>
            <a:blip r:embed="rId3"/>
            <a:stretch>
              <a:fillRect/>
            </a:stretch>
          </p:blipFill>
          <p:spPr>
            <a:xfrm>
              <a:off x="2314973" y="2135025"/>
              <a:ext cx="1786268" cy="3200400"/>
            </a:xfrm>
            <a:prstGeom prst="rect">
              <a:avLst/>
            </a:prstGeom>
          </p:spPr>
        </p:pic>
        <p:sp>
          <p:nvSpPr>
            <p:cNvPr id="19" name="Oval 18">
              <a:extLst>
                <a:ext uri="{FF2B5EF4-FFF2-40B4-BE49-F238E27FC236}">
                  <a16:creationId xmlns:a16="http://schemas.microsoft.com/office/drawing/2014/main" id="{90E38DCD-AABA-46E9-A9EB-8525408490AE}"/>
                </a:ext>
              </a:extLst>
            </p:cNvPr>
            <p:cNvSpPr/>
            <p:nvPr/>
          </p:nvSpPr>
          <p:spPr bwMode="auto">
            <a:xfrm>
              <a:off x="7134769" y="2987277"/>
              <a:ext cx="2194560" cy="21945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quot;&quot;" title="&quot;&quot;">
              <a:extLst>
                <a:ext uri="{FF2B5EF4-FFF2-40B4-BE49-F238E27FC236}">
                  <a16:creationId xmlns:a16="http://schemas.microsoft.com/office/drawing/2014/main" id="{49E35153-6B01-45C0-99CC-D1679D074E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7546" y="3353037"/>
              <a:ext cx="1463040" cy="1463040"/>
            </a:xfrm>
            <a:prstGeom prst="rect">
              <a:avLst/>
            </a:prstGeom>
          </p:spPr>
        </p:pic>
        <p:sp>
          <p:nvSpPr>
            <p:cNvPr id="9" name="Arrow: Right 8">
              <a:extLst>
                <a:ext uri="{FF2B5EF4-FFF2-40B4-BE49-F238E27FC236}">
                  <a16:creationId xmlns:a16="http://schemas.microsoft.com/office/drawing/2014/main" id="{6B6EB87A-71B8-48F1-AF7B-13BEE9BCE4CF}"/>
                </a:ext>
              </a:extLst>
            </p:cNvPr>
            <p:cNvSpPr/>
            <p:nvPr/>
          </p:nvSpPr>
          <p:spPr bwMode="auto">
            <a:xfrm>
              <a:off x="3798398" y="3615203"/>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5A2C85E4-8C3F-4ACA-A0AC-A7B365FE9307}"/>
                </a:ext>
              </a:extLst>
            </p:cNvPr>
            <p:cNvSpPr txBox="1"/>
            <p:nvPr/>
          </p:nvSpPr>
          <p:spPr>
            <a:xfrm>
              <a:off x="3972285" y="2416798"/>
              <a:ext cx="2844281" cy="1292662"/>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HTTPS POST, AMQP, AMQP over WebSockets, MQTT, MQTT over </a:t>
              </a:r>
              <a:r>
                <a:rPr lang="en-US" dirty="0" err="1">
                  <a:gradFill>
                    <a:gsLst>
                      <a:gs pos="2917">
                        <a:schemeClr val="tx1"/>
                      </a:gs>
                      <a:gs pos="30000">
                        <a:schemeClr val="tx1"/>
                      </a:gs>
                    </a:gsLst>
                    <a:lin ang="5400000" scaled="0"/>
                  </a:gradFill>
                </a:rPr>
                <a:t>WebSockets</a:t>
              </a:r>
              <a:endParaRPr lang="en-US" dirty="0">
                <a:gradFill>
                  <a:gsLst>
                    <a:gs pos="2917">
                      <a:schemeClr val="tx1"/>
                    </a:gs>
                    <a:gs pos="30000">
                      <a:schemeClr val="tx1"/>
                    </a:gs>
                  </a:gsLst>
                  <a:lin ang="5400000" scaled="0"/>
                </a:gradFill>
              </a:endParaRPr>
            </a:p>
          </p:txBody>
        </p:sp>
        <p:sp>
          <p:nvSpPr>
            <p:cNvPr id="23" name="Arrow: Right 22">
              <a:extLst>
                <a:ext uri="{FF2B5EF4-FFF2-40B4-BE49-F238E27FC236}">
                  <a16:creationId xmlns:a16="http://schemas.microsoft.com/office/drawing/2014/main" id="{51096651-31E9-4A53-B930-3D6391010176}"/>
                </a:ext>
              </a:extLst>
            </p:cNvPr>
            <p:cNvSpPr/>
            <p:nvPr/>
          </p:nvSpPr>
          <p:spPr bwMode="auto">
            <a:xfrm>
              <a:off x="3798398" y="4333070"/>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984635"/>
            <a:ext cx="7058316" cy="893463"/>
          </a:xfrm>
        </p:spPr>
        <p:txBody>
          <a:bodyPr>
            <a:normAutofit/>
          </a:bodyPr>
          <a:lstStyle/>
          <a:p>
            <a:pPr marL="0" indent="0">
              <a:buNone/>
            </a:pPr>
            <a:r>
              <a:rPr lang="en-US" sz="3600" dirty="0">
                <a:solidFill>
                  <a:schemeClr val="tx1"/>
                </a:solidFill>
                <a:latin typeface="+mj-lt"/>
              </a:rPr>
              <a:t>Device provisioning</a:t>
            </a:r>
          </a:p>
        </p:txBody>
      </p:sp>
      <p:pic>
        <p:nvPicPr>
          <p:cNvPr id="26" name="Picture 25" descr="IoT device provisioning flow. Devices are registered with IoT Hub identity registry, then they are installed and connected to the network. Activation of devices enables the flow of telemetry data to begin. &#10;The IoT Device Provisioning Flow is broken into three steps: Create Device Identity, Install Device, and Activate Device. The Create Device Identity workflow begins with an Admin user who sets the pre-shared key on the Smart Meter Device, and registers the device identity at the Fabrikam Device Admin Website. The Device is registered in the IoT Hub itdentity registery, but the devicestatus is set to disabled. &#10;The Install Device workflow has the device powered up and connected to the network. &#10;&#10;The Activate Device workflow has the Device Admin activating the device on the Fabrikam Device Admin Website. Using HTTP PUT, and IoT Hub, activation enables set deviceStatus to enabled, to allow connection. Device metadata is updated to reflect the customer who owns it, and the installation location." title="IoT Device Provisioning Flow preferred solution.">
            <a:extLst>
              <a:ext uri="{FF2B5EF4-FFF2-40B4-BE49-F238E27FC236}">
                <a16:creationId xmlns:a16="http://schemas.microsoft.com/office/drawing/2014/main" id="{4827FB79-FFC2-4B01-993C-876F917352F5}"/>
              </a:ext>
            </a:extLst>
          </p:cNvPr>
          <p:cNvPicPr/>
          <p:nvPr/>
        </p:nvPicPr>
        <p:blipFill>
          <a:blip r:embed="rId3">
            <a:extLst>
              <a:ext uri="{28A0092B-C50C-407E-A947-70E740481C1C}">
                <a14:useLocalDpi xmlns:a14="http://schemas.microsoft.com/office/drawing/2010/main" val="0"/>
              </a:ext>
            </a:extLst>
          </a:blip>
          <a:stretch>
            <a:fillRect/>
          </a:stretch>
        </p:blipFill>
        <p:spPr>
          <a:xfrm>
            <a:off x="1358847" y="1673556"/>
            <a:ext cx="9474306" cy="5010855"/>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a:t>
            </a:r>
            <a:r>
              <a:rPr lang="en-US" sz="3600" dirty="0">
                <a:solidFill>
                  <a:schemeClr val="tx1"/>
                </a:solidFill>
              </a:rPr>
              <a:t>p</a:t>
            </a:r>
            <a:r>
              <a:rPr lang="en-US" sz="3600" dirty="0">
                <a:solidFill>
                  <a:schemeClr val="tx1"/>
                </a:solidFill>
                <a:latin typeface="+mj-lt"/>
              </a:rPr>
              <a:t>rocessing</a:t>
            </a:r>
          </a:p>
        </p:txBody>
      </p:sp>
      <p:grpSp>
        <p:nvGrpSpPr>
          <p:cNvPr id="5" name="Group 4" descr="The Hot Path Processing preferred solution diagram starts with Smart Meters, as indicated with buildings with red, green, blue, and purple windows. An arrow points from them to an IoT Hub, which has an arrow pointing to Stream Analytics Job." title="Hot Path Processing preferred solution">
            <a:extLst>
              <a:ext uri="{FF2B5EF4-FFF2-40B4-BE49-F238E27FC236}">
                <a16:creationId xmlns:a16="http://schemas.microsoft.com/office/drawing/2014/main" id="{D99732E5-B29B-4FE3-969D-EC23CDAEDC55}"/>
              </a:ext>
            </a:extLst>
          </p:cNvPr>
          <p:cNvGrpSpPr/>
          <p:nvPr/>
        </p:nvGrpSpPr>
        <p:grpSpPr>
          <a:xfrm>
            <a:off x="1180058" y="2197296"/>
            <a:ext cx="9831883" cy="3721333"/>
            <a:chOff x="1229950" y="2236565"/>
            <a:chExt cx="9831883" cy="3721333"/>
          </a:xfrm>
        </p:grpSpPr>
        <p:sp>
          <p:nvSpPr>
            <p:cNvPr id="31" name="TextBox 30">
              <a:extLst>
                <a:ext uri="{FF2B5EF4-FFF2-40B4-BE49-F238E27FC236}">
                  <a16:creationId xmlns:a16="http://schemas.microsoft.com/office/drawing/2014/main" id="{3B46D27E-3B5C-4BCB-AD02-1556535A0078}"/>
                </a:ext>
              </a:extLst>
            </p:cNvPr>
            <p:cNvSpPr txBox="1"/>
            <p:nvPr/>
          </p:nvSpPr>
          <p:spPr>
            <a:xfrm>
              <a:off x="5313331" y="5150733"/>
              <a:ext cx="125098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IoT Hub</a:t>
              </a:r>
            </a:p>
          </p:txBody>
        </p:sp>
        <p:sp>
          <p:nvSpPr>
            <p:cNvPr id="32" name="TextBox 31">
              <a:extLst>
                <a:ext uri="{FF2B5EF4-FFF2-40B4-BE49-F238E27FC236}">
                  <a16:creationId xmlns:a16="http://schemas.microsoft.com/office/drawing/2014/main" id="{0D1DF9BD-4728-4C27-B289-BAD47C4105CE}"/>
                </a:ext>
              </a:extLst>
            </p:cNvPr>
            <p:cNvSpPr txBox="1"/>
            <p:nvPr/>
          </p:nvSpPr>
          <p:spPr>
            <a:xfrm>
              <a:off x="1229950" y="538543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33" name="Picture 32" descr="&quot;&quot;" title="&quot;&quot;">
              <a:extLst>
                <a:ext uri="{FF2B5EF4-FFF2-40B4-BE49-F238E27FC236}">
                  <a16:creationId xmlns:a16="http://schemas.microsoft.com/office/drawing/2014/main" id="{3155C19E-8853-4F35-9A87-6B0FD0484C6A}"/>
                </a:ext>
              </a:extLst>
            </p:cNvPr>
            <p:cNvPicPr>
              <a:picLocks noChangeAspect="1"/>
            </p:cNvPicPr>
            <p:nvPr/>
          </p:nvPicPr>
          <p:blipFill>
            <a:blip r:embed="rId3"/>
            <a:stretch>
              <a:fillRect/>
            </a:stretch>
          </p:blipFill>
          <p:spPr>
            <a:xfrm>
              <a:off x="1291688" y="2236565"/>
              <a:ext cx="1786268" cy="3200400"/>
            </a:xfrm>
            <a:prstGeom prst="rect">
              <a:avLst/>
            </a:prstGeom>
          </p:spPr>
        </p:pic>
        <p:sp>
          <p:nvSpPr>
            <p:cNvPr id="34" name="Oval 33">
              <a:extLst>
                <a:ext uri="{FF2B5EF4-FFF2-40B4-BE49-F238E27FC236}">
                  <a16:creationId xmlns:a16="http://schemas.microsoft.com/office/drawing/2014/main" id="{97FF5F59-23CA-42AF-96B7-F127908BB5E0}"/>
                </a:ext>
              </a:extLst>
            </p:cNvPr>
            <p:cNvSpPr/>
            <p:nvPr/>
          </p:nvSpPr>
          <p:spPr bwMode="auto">
            <a:xfrm>
              <a:off x="5024423" y="3265558"/>
              <a:ext cx="1828800" cy="18288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descr="&quot;&quot;" title="&quot;&quot;">
              <a:extLst>
                <a:ext uri="{FF2B5EF4-FFF2-40B4-BE49-F238E27FC236}">
                  <a16:creationId xmlns:a16="http://schemas.microsoft.com/office/drawing/2014/main" id="{43134BDC-AB5E-42BD-B10B-32FDFC89D6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1647" y="3546997"/>
              <a:ext cx="1280160" cy="1280160"/>
            </a:xfrm>
            <a:prstGeom prst="rect">
              <a:avLst/>
            </a:prstGeom>
          </p:spPr>
        </p:pic>
        <p:sp>
          <p:nvSpPr>
            <p:cNvPr id="37" name="TextBox 36">
              <a:extLst>
                <a:ext uri="{FF2B5EF4-FFF2-40B4-BE49-F238E27FC236}">
                  <a16:creationId xmlns:a16="http://schemas.microsoft.com/office/drawing/2014/main" id="{6E3A024D-F538-4FF4-88F4-938096A95DAE}"/>
                </a:ext>
              </a:extLst>
            </p:cNvPr>
            <p:cNvSpPr txBox="1"/>
            <p:nvPr/>
          </p:nvSpPr>
          <p:spPr>
            <a:xfrm>
              <a:off x="8217552" y="4912109"/>
              <a:ext cx="284428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p:txBody>
        </p:sp>
        <p:sp>
          <p:nvSpPr>
            <p:cNvPr id="38" name="Arrow: Right 37">
              <a:extLst>
                <a:ext uri="{FF2B5EF4-FFF2-40B4-BE49-F238E27FC236}">
                  <a16:creationId xmlns:a16="http://schemas.microsoft.com/office/drawing/2014/main" id="{BD50215C-1BD3-4D10-A09C-B08795DA3FD3}"/>
                </a:ext>
              </a:extLst>
            </p:cNvPr>
            <p:cNvSpPr/>
            <p:nvPr/>
          </p:nvSpPr>
          <p:spPr bwMode="auto">
            <a:xfrm>
              <a:off x="3139694" y="407179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39" name="Graphic 38" descr="&quot;&quot;" title="&quot;&quot;">
              <a:extLst>
                <a:ext uri="{FF2B5EF4-FFF2-40B4-BE49-F238E27FC236}">
                  <a16:creationId xmlns:a16="http://schemas.microsoft.com/office/drawing/2014/main" id="{3390B7D4-6EE8-4596-893B-D129953D5E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2391" y="3448438"/>
              <a:ext cx="1463040" cy="1463040"/>
            </a:xfrm>
            <a:prstGeom prst="rect">
              <a:avLst/>
            </a:prstGeom>
          </p:spPr>
        </p:pic>
        <p:sp>
          <p:nvSpPr>
            <p:cNvPr id="40" name="Arrow: Right 39">
              <a:extLst>
                <a:ext uri="{FF2B5EF4-FFF2-40B4-BE49-F238E27FC236}">
                  <a16:creationId xmlns:a16="http://schemas.microsoft.com/office/drawing/2014/main" id="{978A6FF5-4FD3-4B33-AE7E-D8578C0A4AF4}"/>
                </a:ext>
              </a:extLst>
            </p:cNvPr>
            <p:cNvSpPr/>
            <p:nvPr/>
          </p:nvSpPr>
          <p:spPr bwMode="auto">
            <a:xfrm>
              <a:off x="6948407" y="407277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
        <p:nvSpPr>
          <p:cNvPr id="41" name="TextBox 40">
            <a:extLst>
              <a:ext uri="{FF2B5EF4-FFF2-40B4-BE49-F238E27FC236}">
                <a16:creationId xmlns:a16="http://schemas.microsoft.com/office/drawing/2014/main" id="{04759DDD-5A94-489C-AF80-E1914BC80922}"/>
              </a:ext>
            </a:extLst>
          </p:cNvPr>
          <p:cNvSpPr txBox="1"/>
          <p:nvPr/>
        </p:nvSpPr>
        <p:spPr>
          <a:xfrm>
            <a:off x="6530176" y="2197296"/>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Cold path </a:t>
            </a:r>
            <a:r>
              <a:rPr lang="en-US" sz="3600" dirty="0">
                <a:solidFill>
                  <a:schemeClr val="tx1"/>
                </a:solidFill>
              </a:rPr>
              <a:t>p</a:t>
            </a:r>
            <a:r>
              <a:rPr lang="en-US" sz="3600" dirty="0">
                <a:solidFill>
                  <a:schemeClr val="tx1"/>
                </a:solidFill>
                <a:latin typeface="+mj-lt"/>
              </a:rPr>
              <a:t>rocessing</a:t>
            </a:r>
          </a:p>
        </p:txBody>
      </p:sp>
      <p:grpSp>
        <p:nvGrpSpPr>
          <p:cNvPr id="4" name="Group 3" descr="The Cold Path Processing preferred solution begins with Stream Analytics Job (Cold path query). An arrow points to the right to Blob Storage telemetry/{year}/{month}/{day}/{hour}/. To the right of Blob Storage, Azure Data Factory has an arrow pointing left to Blob Storage, and two arrows pointing right, one to Azure SQL DB, and the other to Spark SQL on HDInsight." title="Cold Path Processing preferred solution">
            <a:extLst>
              <a:ext uri="{FF2B5EF4-FFF2-40B4-BE49-F238E27FC236}">
                <a16:creationId xmlns:a16="http://schemas.microsoft.com/office/drawing/2014/main" id="{D564B564-1E9F-4233-AE68-E905ED667AE9}"/>
              </a:ext>
            </a:extLst>
          </p:cNvPr>
          <p:cNvGrpSpPr/>
          <p:nvPr/>
        </p:nvGrpSpPr>
        <p:grpSpPr>
          <a:xfrm>
            <a:off x="174107" y="1821956"/>
            <a:ext cx="11588522" cy="4738211"/>
            <a:chOff x="174107" y="1821956"/>
            <a:chExt cx="11588522" cy="4738211"/>
          </a:xfrm>
        </p:grpSpPr>
        <p:pic>
          <p:nvPicPr>
            <p:cNvPr id="22" name="Graphic 21" descr="Azure Blob storage icon" title="Azure Blob storage icon">
              <a:extLst>
                <a:ext uri="{FF2B5EF4-FFF2-40B4-BE49-F238E27FC236}">
                  <a16:creationId xmlns:a16="http://schemas.microsoft.com/office/drawing/2014/main" id="{2B348A11-A268-463C-9E0E-BCA069C963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2889" y="1821956"/>
              <a:ext cx="5535991" cy="4297680"/>
            </a:xfrm>
            <a:prstGeom prst="rect">
              <a:avLst/>
            </a:prstGeom>
          </p:spPr>
        </p:pic>
        <p:sp>
          <p:nvSpPr>
            <p:cNvPr id="19" name="TextBox 18">
              <a:extLst>
                <a:ext uri="{FF2B5EF4-FFF2-40B4-BE49-F238E27FC236}">
                  <a16:creationId xmlns:a16="http://schemas.microsoft.com/office/drawing/2014/main" id="{96FC274F-C9A8-44BB-BCDA-91AB4ABB6181}"/>
                </a:ext>
              </a:extLst>
            </p:cNvPr>
            <p:cNvSpPr txBox="1"/>
            <p:nvPr/>
          </p:nvSpPr>
          <p:spPr>
            <a:xfrm>
              <a:off x="174107" y="4394643"/>
              <a:ext cx="2626681" cy="843308"/>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a:p>
              <a:pPr>
                <a:lnSpc>
                  <a:spcPct val="90000"/>
                </a:lnSpc>
                <a:spcAft>
                  <a:spcPts val="600"/>
                </a:spcAft>
              </a:pPr>
              <a:r>
                <a:rPr lang="en-US" sz="1400" dirty="0">
                  <a:gradFill>
                    <a:gsLst>
                      <a:gs pos="2917">
                        <a:schemeClr val="tx1"/>
                      </a:gs>
                      <a:gs pos="30000">
                        <a:schemeClr val="tx1"/>
                      </a:gs>
                    </a:gsLst>
                    <a:lin ang="5400000" scaled="0"/>
                  </a:gradFill>
                </a:rPr>
                <a:t>Cold path query</a:t>
              </a:r>
            </a:p>
          </p:txBody>
        </p:sp>
        <p:sp>
          <p:nvSpPr>
            <p:cNvPr id="21" name="Arrow: Right 20">
              <a:extLst>
                <a:ext uri="{FF2B5EF4-FFF2-40B4-BE49-F238E27FC236}">
                  <a16:creationId xmlns:a16="http://schemas.microsoft.com/office/drawing/2014/main" id="{ADE6884C-E52E-4BF1-8B15-722F3A7AF33F}"/>
                </a:ext>
              </a:extLst>
            </p:cNvPr>
            <p:cNvSpPr/>
            <p:nvPr/>
          </p:nvSpPr>
          <p:spPr bwMode="auto">
            <a:xfrm>
              <a:off x="2206428"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B73CB32-CD06-4051-A6E2-474FCCE96777}"/>
                </a:ext>
              </a:extLst>
            </p:cNvPr>
            <p:cNvSpPr txBox="1"/>
            <p:nvPr/>
          </p:nvSpPr>
          <p:spPr>
            <a:xfrm>
              <a:off x="2641804" y="4796935"/>
              <a:ext cx="3338158"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telemetry/{year}/{month}/{day}/{hour}/</a:t>
              </a:r>
            </a:p>
          </p:txBody>
        </p:sp>
        <p:sp>
          <p:nvSpPr>
            <p:cNvPr id="27" name="TextBox 26">
              <a:extLst>
                <a:ext uri="{FF2B5EF4-FFF2-40B4-BE49-F238E27FC236}">
                  <a16:creationId xmlns:a16="http://schemas.microsoft.com/office/drawing/2014/main" id="{2F8DCC71-3E0B-4E64-89CD-C8E9816536A4}"/>
                </a:ext>
              </a:extLst>
            </p:cNvPr>
            <p:cNvSpPr txBox="1"/>
            <p:nvPr/>
          </p:nvSpPr>
          <p:spPr>
            <a:xfrm>
              <a:off x="9540418" y="3070767"/>
              <a:ext cx="2222211"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Databricks</a:t>
              </a:r>
            </a:p>
            <a:p>
              <a:pPr>
                <a:lnSpc>
                  <a:spcPct val="90000"/>
                </a:lnSpc>
                <a:spcAft>
                  <a:spcPts val="600"/>
                </a:spcAft>
              </a:pPr>
              <a:r>
                <a:rPr lang="en-US" sz="2000" dirty="0">
                  <a:gradFill>
                    <a:gsLst>
                      <a:gs pos="2917">
                        <a:schemeClr val="tx1"/>
                      </a:gs>
                      <a:gs pos="30000">
                        <a:schemeClr val="tx1"/>
                      </a:gs>
                    </a:gsLst>
                    <a:lin ang="5400000" scaled="0"/>
                  </a:gradFill>
                </a:rPr>
                <a:t>and Spark SQL</a:t>
              </a:r>
            </a:p>
          </p:txBody>
        </p:sp>
        <p:sp>
          <p:nvSpPr>
            <p:cNvPr id="24" name="TextBox 23">
              <a:extLst>
                <a:ext uri="{FF2B5EF4-FFF2-40B4-BE49-F238E27FC236}">
                  <a16:creationId xmlns:a16="http://schemas.microsoft.com/office/drawing/2014/main" id="{B14650C4-2ACE-4064-AF43-C82312F2852A}"/>
                </a:ext>
              </a:extLst>
            </p:cNvPr>
            <p:cNvSpPr txBox="1"/>
            <p:nvPr/>
          </p:nvSpPr>
          <p:spPr>
            <a:xfrm>
              <a:off x="3421217" y="4482927"/>
              <a:ext cx="176035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Blob storage</a:t>
              </a:r>
            </a:p>
          </p:txBody>
        </p:sp>
        <p:pic>
          <p:nvPicPr>
            <p:cNvPr id="28" name="Graphic 27" descr="Azure Stream Analytics icon" title="Azure Stream Analytics icon">
              <a:extLst>
                <a:ext uri="{FF2B5EF4-FFF2-40B4-BE49-F238E27FC236}">
                  <a16:creationId xmlns:a16="http://schemas.microsoft.com/office/drawing/2014/main" id="{38C7E13E-6692-4E13-825C-296A33797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0468" y="3145492"/>
              <a:ext cx="1463040" cy="1463040"/>
            </a:xfrm>
            <a:prstGeom prst="rect">
              <a:avLst/>
            </a:prstGeom>
          </p:spPr>
        </p:pic>
        <p:sp>
          <p:nvSpPr>
            <p:cNvPr id="29" name="Arrow: Right 28">
              <a:extLst>
                <a:ext uri="{FF2B5EF4-FFF2-40B4-BE49-F238E27FC236}">
                  <a16:creationId xmlns:a16="http://schemas.microsoft.com/office/drawing/2014/main" id="{ABA58D16-3AE2-4E3B-AF44-EAB111CB9C6C}"/>
                </a:ext>
              </a:extLst>
            </p:cNvPr>
            <p:cNvSpPr/>
            <p:nvPr/>
          </p:nvSpPr>
          <p:spPr bwMode="auto">
            <a:xfrm rot="10800000">
              <a:off x="5208680"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5" name="Graphic 4" descr="Azure Data Factory icon" title="Azure Data Factory icon">
              <a:extLst>
                <a:ext uri="{FF2B5EF4-FFF2-40B4-BE49-F238E27FC236}">
                  <a16:creationId xmlns:a16="http://schemas.microsoft.com/office/drawing/2014/main" id="{81F11817-FD4D-4EE1-8650-0493A4314B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07837" y="3145492"/>
              <a:ext cx="1463040" cy="1463040"/>
            </a:xfrm>
            <a:prstGeom prst="rect">
              <a:avLst/>
            </a:prstGeom>
          </p:spPr>
        </p:pic>
        <p:sp>
          <p:nvSpPr>
            <p:cNvPr id="30" name="Arrow: Right 29" descr="&quot;&quot;" title="&quot;&quot;">
              <a:extLst>
                <a:ext uri="{FF2B5EF4-FFF2-40B4-BE49-F238E27FC236}">
                  <a16:creationId xmlns:a16="http://schemas.microsoft.com/office/drawing/2014/main" id="{E19C09A2-016C-4169-8DB8-E6513A512D76}"/>
                </a:ext>
              </a:extLst>
            </p:cNvPr>
            <p:cNvSpPr/>
            <p:nvPr/>
          </p:nvSpPr>
          <p:spPr bwMode="auto">
            <a:xfrm rot="19739181">
              <a:off x="8274800" y="3204460"/>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06D11E3D-6C76-4D51-8BDA-006A8E8542F6}"/>
                </a:ext>
              </a:extLst>
            </p:cNvPr>
            <p:cNvSpPr txBox="1"/>
            <p:nvPr/>
          </p:nvSpPr>
          <p:spPr>
            <a:xfrm>
              <a:off x="6581603" y="4592187"/>
              <a:ext cx="1590628"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a:t>
              </a:r>
            </a:p>
            <a:p>
              <a:pPr>
                <a:lnSpc>
                  <a:spcPct val="90000"/>
                </a:lnSpc>
                <a:spcAft>
                  <a:spcPts val="600"/>
                </a:spcAft>
              </a:pPr>
              <a:r>
                <a:rPr lang="en-US" sz="2000" dirty="0">
                  <a:gradFill>
                    <a:gsLst>
                      <a:gs pos="2917">
                        <a:schemeClr val="tx1"/>
                      </a:gs>
                      <a:gs pos="30000">
                        <a:schemeClr val="tx1"/>
                      </a:gs>
                    </a:gsLst>
                    <a:lin ang="5400000" scaled="0"/>
                  </a:gradFill>
                </a:rPr>
                <a:t>Factory</a:t>
              </a:r>
            </a:p>
          </p:txBody>
        </p:sp>
        <p:sp>
          <p:nvSpPr>
            <p:cNvPr id="35" name="Arrow: Right 34" descr="&quot;&quot;" title="&quot;&quot;">
              <a:extLst>
                <a:ext uri="{FF2B5EF4-FFF2-40B4-BE49-F238E27FC236}">
                  <a16:creationId xmlns:a16="http://schemas.microsoft.com/office/drawing/2014/main" id="{4E4ECF8A-60FE-440F-95D0-11C3AE54DB0F}"/>
                </a:ext>
              </a:extLst>
            </p:cNvPr>
            <p:cNvSpPr/>
            <p:nvPr/>
          </p:nvSpPr>
          <p:spPr bwMode="auto">
            <a:xfrm rot="1860819" flipV="1">
              <a:off x="8274799" y="4682635"/>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15" name="Graphic 14" descr="Azure SQL Database icon" title="Azure SQL Database icon">
              <a:extLst>
                <a:ext uri="{FF2B5EF4-FFF2-40B4-BE49-F238E27FC236}">
                  <a16:creationId xmlns:a16="http://schemas.microsoft.com/office/drawing/2014/main" id="{321889A9-F696-45D3-8161-83C0E6F880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18923" y="4507572"/>
              <a:ext cx="1463040" cy="1463040"/>
            </a:xfrm>
            <a:prstGeom prst="rect">
              <a:avLst/>
            </a:prstGeom>
          </p:spPr>
        </p:pic>
        <p:sp>
          <p:nvSpPr>
            <p:cNvPr id="36" name="TextBox 35">
              <a:extLst>
                <a:ext uri="{FF2B5EF4-FFF2-40B4-BE49-F238E27FC236}">
                  <a16:creationId xmlns:a16="http://schemas.microsoft.com/office/drawing/2014/main" id="{CA8C57FB-E6BD-46DA-BFF4-ADAFF89FFEA9}"/>
                </a:ext>
              </a:extLst>
            </p:cNvPr>
            <p:cNvSpPr txBox="1"/>
            <p:nvPr/>
          </p:nvSpPr>
          <p:spPr>
            <a:xfrm>
              <a:off x="9495630" y="5987703"/>
              <a:ext cx="190962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SQL DB</a:t>
              </a:r>
            </a:p>
          </p:txBody>
        </p:sp>
      </p:grpSp>
      <p:pic>
        <p:nvPicPr>
          <p:cNvPr id="23" name="Picture 22" descr="Azure Databricks icon" title="Azure Databricks icon">
            <a:extLst>
              <a:ext uri="{FF2B5EF4-FFF2-40B4-BE49-F238E27FC236}">
                <a16:creationId xmlns:a16="http://schemas.microsoft.com/office/drawing/2014/main" id="{4A87A474-30A8-4DDF-B935-C206222B37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89036" y="1639009"/>
            <a:ext cx="1322812" cy="146304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a:t>
            </a:r>
            <a:r>
              <a:rPr lang="en-US" sz="3600" dirty="0">
                <a:solidFill>
                  <a:schemeClr val="tx1"/>
                </a:solidFill>
              </a:rPr>
              <a:t>c</a:t>
            </a:r>
            <a:r>
              <a:rPr lang="en-US" sz="3600" dirty="0">
                <a:solidFill>
                  <a:schemeClr val="tx1"/>
                </a:solidFill>
                <a:latin typeface="+mj-lt"/>
              </a:rPr>
              <a:t>ommunication</a:t>
            </a:r>
          </a:p>
        </p:txBody>
      </p:sp>
      <p:grpSp>
        <p:nvGrpSpPr>
          <p:cNvPr id="6" name="Group 5">
            <a:extLst>
              <a:ext uri="{FF2B5EF4-FFF2-40B4-BE49-F238E27FC236}">
                <a16:creationId xmlns:a16="http://schemas.microsoft.com/office/drawing/2014/main" id="{EF202E11-87B3-4710-87DD-C2FC9014BD04}"/>
              </a:ext>
            </a:extLst>
          </p:cNvPr>
          <p:cNvGrpSpPr/>
          <p:nvPr/>
        </p:nvGrpSpPr>
        <p:grpSpPr>
          <a:xfrm>
            <a:off x="486941" y="2088842"/>
            <a:ext cx="11218117" cy="4535472"/>
            <a:chOff x="486941" y="2088842"/>
            <a:chExt cx="11218117" cy="4535472"/>
          </a:xfrm>
        </p:grpSpPr>
        <p:pic>
          <p:nvPicPr>
            <p:cNvPr id="7" name="Picture 6" descr="Diagram shows how commands from the Fabrikam device management website would flow to the target device. " title="Cloud-to-device communication">
              <a:extLst>
                <a:ext uri="{FF2B5EF4-FFF2-40B4-BE49-F238E27FC236}">
                  <a16:creationId xmlns:a16="http://schemas.microsoft.com/office/drawing/2014/main" id="{5F23C760-F7D6-48C1-BCB1-BB24140F8F2B}"/>
                </a:ext>
              </a:extLst>
            </p:cNvPr>
            <p:cNvPicPr>
              <a:picLocks noChangeAspect="1"/>
            </p:cNvPicPr>
            <p:nvPr/>
          </p:nvPicPr>
          <p:blipFill>
            <a:blip r:embed="rId3"/>
            <a:stretch>
              <a:fillRect/>
            </a:stretch>
          </p:blipFill>
          <p:spPr>
            <a:xfrm>
              <a:off x="486941" y="2088842"/>
              <a:ext cx="11218117" cy="4535472"/>
            </a:xfrm>
            <a:prstGeom prst="rect">
              <a:avLst/>
            </a:prstGeom>
          </p:spPr>
        </p:pic>
        <p:sp>
          <p:nvSpPr>
            <p:cNvPr id="5" name="Rectangle 4">
              <a:extLst>
                <a:ext uri="{FF2B5EF4-FFF2-40B4-BE49-F238E27FC236}">
                  <a16:creationId xmlns:a16="http://schemas.microsoft.com/office/drawing/2014/main" id="{57331565-5DEF-465E-B18C-741B40A5F501}"/>
                </a:ext>
              </a:extLst>
            </p:cNvPr>
            <p:cNvSpPr/>
            <p:nvPr/>
          </p:nvSpPr>
          <p:spPr bwMode="auto">
            <a:xfrm>
              <a:off x="2648329" y="3572821"/>
              <a:ext cx="2274897" cy="44811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Rectangle 3">
            <a:extLst>
              <a:ext uri="{FF2B5EF4-FFF2-40B4-BE49-F238E27FC236}">
                <a16:creationId xmlns:a16="http://schemas.microsoft.com/office/drawing/2014/main" id="{5D853CEC-3081-4D2B-9F6D-DFB6674E7DBD}"/>
              </a:ext>
            </a:extLst>
          </p:cNvPr>
          <p:cNvSpPr/>
          <p:nvPr/>
        </p:nvSpPr>
        <p:spPr>
          <a:xfrm>
            <a:off x="2648329" y="5006291"/>
            <a:ext cx="6096000" cy="840230"/>
          </a:xfrm>
          <a:prstGeom prst="rect">
            <a:avLst/>
          </a:prstGeom>
        </p:spPr>
        <p:txBody>
          <a:bodyPr>
            <a:spAutoFit/>
          </a:bodyPr>
          <a:lstStyle/>
          <a:p>
            <a:pPr>
              <a:lnSpc>
                <a:spcPct val="90000"/>
              </a:lnSpc>
              <a:spcAft>
                <a:spcPts val="600"/>
              </a:spcAft>
            </a:pPr>
            <a:r>
              <a:rPr lang="en-US" dirty="0">
                <a:gradFill>
                  <a:gsLst>
                    <a:gs pos="2917">
                      <a:schemeClr val="tx1"/>
                    </a:gs>
                    <a:gs pos="30000">
                      <a:schemeClr val="tx1"/>
                    </a:gs>
                  </a:gsLst>
                  <a:lin ang="5400000" scaled="0"/>
                </a:gradFill>
              </a:rPr>
              <a:t>HTTPS Polling, AMQP,</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AMQP over </a:t>
            </a:r>
            <a:r>
              <a:rPr lang="en-US" dirty="0" err="1">
                <a:gradFill>
                  <a:gsLst>
                    <a:gs pos="2917">
                      <a:schemeClr val="tx1"/>
                    </a:gs>
                    <a:gs pos="30000">
                      <a:schemeClr val="tx1"/>
                    </a:gs>
                  </a:gsLst>
                  <a:lin ang="5400000" scaled="0"/>
                </a:gradFill>
              </a:rPr>
              <a:t>WebSockets</a:t>
            </a:r>
            <a:r>
              <a:rPr lang="en-US" dirty="0">
                <a:gradFill>
                  <a:gsLst>
                    <a:gs pos="2917">
                      <a:schemeClr val="tx1"/>
                    </a:gs>
                    <a:gs pos="30000">
                      <a:schemeClr val="tx1"/>
                    </a:gs>
                  </a:gsLst>
                  <a:lin ang="5400000" scaled="0"/>
                </a:gradFill>
              </a:rPr>
              <a:t>,</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MQTT, MQTT over </a:t>
            </a:r>
            <a:r>
              <a:rPr lang="en-US" dirty="0" err="1">
                <a:gradFill>
                  <a:gsLst>
                    <a:gs pos="2917">
                      <a:schemeClr val="tx1"/>
                    </a:gs>
                    <a:gs pos="30000">
                      <a:schemeClr val="tx1"/>
                    </a:gs>
                  </a:gsLst>
                  <a:lin ang="5400000" scaled="0"/>
                </a:gradFill>
              </a:rPr>
              <a:t>WebSockets</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Are Azure IoT Solution Accelerators a good starting point?</a:t>
            </a:r>
          </a:p>
          <a:p>
            <a:endParaRPr lang="en-US" sz="3600" dirty="0">
              <a:solidFill>
                <a:schemeClr val="tx1"/>
              </a:solidFill>
            </a:endParaRPr>
          </a:p>
          <a:p>
            <a:endParaRPr lang="en-US" sz="36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42F96D35-51AF-4C67-91D8-2CF5FF0A13D7}"/>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 title="Azure Stream Analytics icon">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13" name="Picture 12" descr="Azure Databricks icon" title="Azure Databricks icon">
            <a:extLst>
              <a:ext uri="{FF2B5EF4-FFF2-40B4-BE49-F238E27FC236}">
                <a16:creationId xmlns:a16="http://schemas.microsoft.com/office/drawing/2014/main" id="{2F35EB42-2DCC-4F10-9BDA-35EF8139D2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57777"/>
            <a:ext cx="11584795" cy="434888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implementation of an end-to-end IoT solution simulating high velocity data emitted from smart meters and analyzed in Azure. You will design a lambda architecture, filtering a subset of the telemetry data for real-time visualization on the hot path, and storing all the data in long-term storage for the cold path.</a:t>
            </a:r>
          </a:p>
          <a:p>
            <a:pPr>
              <a:spcAft>
                <a:spcPts val="600"/>
              </a:spcAft>
            </a:pPr>
            <a:endParaRPr lang="en-US" sz="2400" dirty="0">
              <a:latin typeface="Segoe UI Semilight" panose="020B0402040204020203" pitchFamily="34" charset="0"/>
              <a:cs typeface="Segoe UI Semilight" panose="020B0402040204020203" pitchFamily="34" charset="0"/>
            </a:endParaRPr>
          </a:p>
          <a:p>
            <a:pPr>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implementing device registration with the IoT Hub Device Provisioning Service and visualizing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descr="Question mark icon&#10;&#10;Question mark icon">
            <a:extLst>
              <a:ext uri="{FF2B5EF4-FFF2-40B4-BE49-F238E27FC236}">
                <a16:creationId xmlns:a16="http://schemas.microsoft.com/office/drawing/2014/main" id="{43752440-B4BA-488D-BC2F-64A9BAB696FE}"/>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753652" y="791480"/>
            <a:ext cx="2171428" cy="2171428"/>
          </a:xfrm>
          <a:prstGeom prst="rect">
            <a:avLst/>
          </a:prstGeom>
        </p:spPr>
      </p:pic>
      <p:pic>
        <p:nvPicPr>
          <p:cNvPr id="1032" name="Picture 8" descr="Image shows devices and services communicating through IoT Hub as a proxy using Device Streams.">
            <a:extLst>
              <a:ext uri="{FF2B5EF4-FFF2-40B4-BE49-F238E27FC236}">
                <a16:creationId xmlns:a16="http://schemas.microsoft.com/office/drawing/2014/main" id="{1F5FEC9A-6D9B-44DB-84A6-C88130EE4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431" y="3546941"/>
            <a:ext cx="3238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9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8293997" cy="2052030"/>
          </a:xfrm>
        </p:spPr>
        <p:txBody>
          <a:bodyPr>
            <a:noAutofit/>
          </a:bodyPr>
          <a:lstStyle/>
          <a:p>
            <a:r>
              <a:rPr lang="en-US" sz="2800" dirty="0">
                <a:solidFill>
                  <a:schemeClr val="tx1"/>
                </a:solidFill>
              </a:rPr>
              <a:t>Fabrikam provides services, smart meters, and field gateways for enterprise energy management.</a:t>
            </a:r>
          </a:p>
          <a:p>
            <a:endParaRPr lang="en-US" sz="2800" dirty="0">
              <a:solidFill>
                <a:schemeClr val="tx1"/>
              </a:solidFill>
            </a:endParaRPr>
          </a:p>
          <a:p>
            <a:r>
              <a:rPr lang="en-US" sz="2800" i="1" dirty="0"/>
              <a:t>You-Left-The-Light-On</a:t>
            </a:r>
            <a:r>
              <a:rPr lang="en-US" sz="2800" dirty="0"/>
              <a:t> service enables understanding of energy consumption.</a:t>
            </a:r>
          </a:p>
          <a:p>
            <a:endParaRPr lang="en-US" sz="3200" dirty="0"/>
          </a:p>
          <a:p>
            <a:r>
              <a:rPr lang="en-US" sz="2800" dirty="0"/>
              <a:t>Regulatory changes encourage upgrading offerings.</a:t>
            </a:r>
          </a:p>
          <a:p>
            <a:pPr marL="0" indent="0">
              <a:buNone/>
            </a:pPr>
            <a:endParaRPr lang="en-US" sz="2800" dirty="0"/>
          </a:p>
          <a:p>
            <a:r>
              <a:rPr lang="en-US" sz="2800" dirty="0"/>
              <a:t>Want to be an authorized solution provider for City Power &amp; Light’s “Smart Energy” program.</a:t>
            </a:r>
          </a:p>
          <a:p>
            <a:pPr marL="0" indent="0">
              <a:buNone/>
            </a:pPr>
            <a:endParaRPr lang="en-US" sz="2200" dirty="0"/>
          </a:p>
          <a:p>
            <a:pPr marL="0" indent="0">
              <a:buNone/>
            </a:pPr>
            <a:endParaRPr lang="en-US" sz="3600" dirty="0">
              <a:solidFill>
                <a:schemeClr val="tx1"/>
              </a:solidFill>
            </a:endParaRPr>
          </a:p>
        </p:txBody>
      </p:sp>
      <p:grpSp>
        <p:nvGrpSpPr>
          <p:cNvPr id="4" name="Group 3" descr="IoT Hub icon" title="IoT Hub icon">
            <a:extLst>
              <a:ext uri="{FF2B5EF4-FFF2-40B4-BE49-F238E27FC236}">
                <a16:creationId xmlns:a16="http://schemas.microsoft.com/office/drawing/2014/main" id="{8C9419E7-5130-47B0-9205-6DE0734B4C9D}"/>
              </a:ext>
            </a:extLst>
          </p:cNvPr>
          <p:cNvGrpSpPr/>
          <p:nvPr/>
        </p:nvGrpSpPr>
        <p:grpSpPr>
          <a:xfrm>
            <a:off x="9020436" y="1189176"/>
            <a:ext cx="2743200" cy="2743200"/>
            <a:chOff x="9181880" y="1189176"/>
            <a:chExt cx="2743200" cy="2743200"/>
          </a:xfrm>
        </p:grpSpPr>
        <p:sp>
          <p:nvSpPr>
            <p:cNvPr id="7" name="Oval 6" descr="IoT Hub icon" title="IoT Hub icon">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IoT Hub icon" title="IoT Hub icon">
              <a:extLst>
                <a:ext uri="{FF2B5EF4-FFF2-40B4-BE49-F238E27FC236}">
                  <a16:creationId xmlns:a16="http://schemas.microsoft.com/office/drawing/2014/main" id="{7FE0FCD7-8745-4D8F-80F8-C35AC04C08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endParaRPr lang="en-US" sz="3600" dirty="0"/>
          </a:p>
          <a:p>
            <a:endParaRPr lang="en-US" sz="3600" dirty="0"/>
          </a:p>
        </p:txBody>
      </p:sp>
      <p:grpSp>
        <p:nvGrpSpPr>
          <p:cNvPr id="6" name="Group 5" descr="Customer needs" title="Customer needs">
            <a:extLst>
              <a:ext uri="{FF2B5EF4-FFF2-40B4-BE49-F238E27FC236}">
                <a16:creationId xmlns:a16="http://schemas.microsoft.com/office/drawing/2014/main" id="{46A41DA3-37E4-4E55-A8AE-A79BFE52620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Are Azure IoT Solution Accelerators a good starting point?</a:t>
            </a:r>
          </a:p>
          <a:p>
            <a:endParaRPr lang="en-US" sz="3600" dirty="0">
              <a:solidFill>
                <a:schemeClr val="tx1"/>
              </a:solidFill>
            </a:endParaRPr>
          </a:p>
          <a:p>
            <a:endParaRPr lang="en-US" sz="3600" dirty="0">
              <a:solidFill>
                <a:schemeClr val="tx1"/>
              </a:solidFill>
            </a:endParaRPr>
          </a:p>
        </p:txBody>
      </p:sp>
      <p:grpSp>
        <p:nvGrpSpPr>
          <p:cNvPr id="4" name="Group 3" descr="Icons" title="Icons">
            <a:extLst>
              <a:ext uri="{FF2B5EF4-FFF2-40B4-BE49-F238E27FC236}">
                <a16:creationId xmlns:a16="http://schemas.microsoft.com/office/drawing/2014/main" id="{9050EF22-F9EB-436B-9881-9C63369113A9}"/>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s" title="Azure Stream Analytics icons">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6" name="Picture 5" descr="Azure Databricks icon" title="Azure Databricks icon">
            <a:extLst>
              <a:ext uri="{FF2B5EF4-FFF2-40B4-BE49-F238E27FC236}">
                <a16:creationId xmlns:a16="http://schemas.microsoft.com/office/drawing/2014/main" id="{1EE6F211-8517-4E0C-9B2A-B4522411E5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5062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89080117"/>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4178</Words>
  <Application>Microsoft Office PowerPoint</Application>
  <PresentationFormat>Widescreen</PresentationFormat>
  <Paragraphs>307</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Consolas</vt:lpstr>
      <vt:lpstr>Segoe UI</vt:lpstr>
      <vt:lpstr>Segoe UI Light</vt:lpstr>
      <vt:lpstr>Segoe UI Semilight</vt:lpstr>
      <vt:lpstr>Wingdings</vt:lpstr>
      <vt:lpstr>2_Server and Cloud 2013</vt:lpstr>
      <vt:lpstr>C+E Readiness Template</vt:lpstr>
      <vt:lpstr>Internet of Things</vt:lpstr>
      <vt:lpstr>Abstract and learning objectives</vt:lpstr>
      <vt:lpstr>Step 1: Review the customer case study</vt:lpstr>
      <vt:lpstr>Customer situation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objections handling </vt:lpstr>
      <vt:lpstr>Customer objections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2018-04-29T16:40:26Z</dcterms:created>
  <dcterms:modified xsi:type="dcterms:W3CDTF">2019-12-10T14:14:43Z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2018-04-29T16:41:05.4586371Z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